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84" r:id="rId6"/>
    <p:sldId id="277" r:id="rId7"/>
    <p:sldId id="288" r:id="rId8"/>
    <p:sldId id="278" r:id="rId9"/>
    <p:sldId id="296" r:id="rId10"/>
    <p:sldId id="279" r:id="rId11"/>
    <p:sldId id="280" r:id="rId12"/>
    <p:sldId id="289" r:id="rId13"/>
    <p:sldId id="297" r:id="rId14"/>
    <p:sldId id="290" r:id="rId15"/>
    <p:sldId id="291" r:id="rId16"/>
    <p:sldId id="299" r:id="rId17"/>
    <p:sldId id="300" r:id="rId18"/>
    <p:sldId id="301" r:id="rId19"/>
    <p:sldId id="281" r:id="rId20"/>
    <p:sldId id="298" r:id="rId21"/>
    <p:sldId id="293" r:id="rId22"/>
    <p:sldId id="294" r:id="rId23"/>
    <p:sldId id="295" r:id="rId24"/>
    <p:sldId id="292" r:id="rId25"/>
    <p:sldId id="265" r:id="rId26"/>
    <p:sldId id="266" r:id="rId27"/>
    <p:sldId id="285" r:id="rId28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31"/>
    </p:embeddedFont>
    <p:embeddedFont>
      <p:font typeface="Eras Demi ITC" panose="020B0805030504020804" pitchFamily="34" charset="0"/>
      <p:regular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Chiller" panose="04020404031007020602" pitchFamily="82" charset="0"/>
      <p:regular r:id="rId37"/>
    </p:embeddedFont>
    <p:embeddedFont>
      <p:font typeface="Aharoni" panose="02010803020104030203" pitchFamily="2" charset="-79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Arial Narrow" panose="020B0606020202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84" autoAdjust="0"/>
  </p:normalViewPr>
  <p:slideViewPr>
    <p:cSldViewPr>
      <p:cViewPr varScale="1">
        <p:scale>
          <a:sx n="50" d="100"/>
          <a:sy n="50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74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The Grace of God – Gospel/Doctrine Distinction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dirty="0" smtClean="0"/>
              <a:t>Steven J. </a:t>
            </a:r>
            <a:r>
              <a:rPr lang="en-US" smtClean="0"/>
              <a:t>Wallace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www.revelationandcreation.com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ECE4EA-313B-44F4-B00E-3E6474BB2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29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2-12T21:41:45.81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1,'0'0,"44"0,0 0,-44 0,44 0,-44 0,43 0,-43 0,44 0,0 0,-44 0,44 0,0 0,-44 0,43 0,-43 0,44 44,-44-44,44 0,-44 0,44 0,-44 0,0 0,44 0,-44 0,0 0,43 0,-43 0,0 0,44 0,-44 0,0 0,44 0,-44 0,44 0,-44 0,0 0,44 0,-1 0,-43 0,0 0,88 0,-88 0,0 0,44 0,-44 0,43 44,1-44,-44 0,44 0,-44 0,44 0,-44 0,0 44,0-44,44 0,-44 0,43 0,-43 0,44 0,0 0,0 0,-44 0,44 0,-1 0,1 0,-44 0,44 0,-44 0,44 0,-44 0,44 0,-44 0,43 0,1 0,-44 0,44 0,-44 0,0 0,44 0,-44 0,44 0,-1 0,-43 0,44 0,0 0,0 0,-44 0,44 0,43 0,-87 0,44 0,0 0,43 0,-87 0,88 0,-1 0,-87 0,44 0,0 0,-44 0,44 0,0 0,-44 0,43 0,-43 0,44 0,-44 0,44 0,0 0,0 0,-1 0,-43 0,88 0,0 0,-88 0,43-44,1 44,-44 0,44 0,0 0,-44 0,0 0,44 0,-1 0,45 0,-1 0,-43 0,44 0,-44 0,-1 0,1 0,0 0,0 0,43 0,-87 0,44 0,0 0,-44 0,44 0,0 0,-1 0,1 0,44 0,-44 0,-1 0,1 0,0 0,-44 0,88 0,-45 0,1 0,0 0,0 0,-44 0,43 0,-43 0,44 0,-44 0,44 0,0 0,-44 0,44 0,43 0,-87 0,44 0,-44 0,88 0,-45 0,1 0,0 0,44 0,-45 0,1 0,0 0,0 0,-44 0,44 0,-44 0,43 0,-43 0,44 0,-44 0,0 0,88 0,-88 0,44 0,-1 0,1 0,0 0,0 0,43 0,-43 0,0 0,0 0,-1 0,1 0,-44 0,44 0,0 0,0 0,-1 0,-43 0,44 0,-44 0,44 0,0 0,0 0,43 0,-43 0,0 0,0 0,-44 0,87 0,-87 0,44 0,0 0,-44 0,0 0,44 0,-1 0,45 0,-88 0,44 0,87 0,-87 0,0 0,43 0,-87 0,44 0,-44 0,44 0,-44 0,44 0,-44 0,43 0,1 0,-44 0,88 0,-88 0,0 0,44 0,-1 0,1 0,88 0,-132 0,43 0,45 0,-44 44,0-44,-44 0,43 0,1 0,-44 0,44 0,-44 0,44 0,-1 0,1 0,0 0,0 0,43 0,-43 0,-44 0,88 0,-88 0,87 0,-43 0,0 0,0 0,-44 0,44 0,-44 0,43 0,-43 0,44 0,0 0,-44 0,44 0,0 0,-44 0,43 0,1 0,0 0,-44 0,0 0,88 0,-88 0,43 0,1 0,-44 0,44 0,-44 0,87 0,-43 0,0 0,175 0,-175 0,43 0,-43-44,88 44,-89 0,1 0,0 0,-44 0,44 0,0 0,-44 0,0 0,43 0,1 0,44 0,-44 0,-1 0,-43 0,88 0,-44 0,-44 0,87 0,-87 0,44 0,44 0,-45 0,1 0,-44 0,44 0,0 0,131 0,-175 44,44-44,0 0,-1 0,-43 0,44 0,-44 0,0 0,88 0,-88 0,44 0,-1 0,89 0,-88 0,-1 0,1 0,87 0,-87 0,0 0,87 0,-43 0,0 43,-1-43,-43 0,-44 0,0 0,88 0,43 0,-43 0,-45 0,45 0,-88 0,44 0,43 0,-87 0,44 0,0 0,-44 0,0 0,44 0,-44 0,0 0,87 0,-87 0,0 0,44 0,-44 0,44 0,-44 0,44 0,-1 0,1 0,0-43,0 43,-44 0,44 0,-44 0,0 0,87 0,-87 0,44 0,0 0,-44-44,0 44,44 0,-44 0,87 0,-87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2-12T21:42:09.21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-1 177,'0'0,"43"0,-43 0,0 0,44 0,0 0,0 0,-44 0,44 0,-44 0,0 0,43 0,-43 0,0 0,44 0,-44 0,44 0,-44 0,44 0,-44 0,44 0,-44 0,87 0,-87 0,0 0,44 0,0 0,-44 0,0 0,44 0,-44 0,43 0,1 0,-44 0,0 0,44 0,-44 0,0 0,44 0,-1 0,-43 0,44 0,-44 0,44 0,-44 0,44 0,0 0,-44 44,0-44,43 0,1 0,0 0,0 0,0 0,-44 0,0 0,87 0,-87 0,44 0,44 0,-45 0,1 0,0 43,-44-43,44 0,-44 0,87 0,-87 44,44-44,-44 0,88 0,-88 0,44 0,-44 0,0 0,43 0,1 0,0 44,-44-44,44 0,-1 0,1 0,-44 0,88 0,-88 0,44 0,-1 0,45 0,-44 0,-44 0,44 0,-1 0,1 0,0 0,0 0,0 0,-1 0,1 0,-44 0,44 0,0 0,0 0,-44 0,43 0,45 0,-44 0,0 0,-1 0,1 0,-44 0,88 0,-45 0,-43 0,88 44,-44-44,-44 0,0 0,44 0,-44 0,43 0,45 0,-88 0,44 0,0 0,-44 0,43 0,1 0,0 0,-44 0,0 0,44 0,-44 0,44 0,-1 0,1 0,0-44,-44 44,44 0,-44 0,44 0,-1 0,-43 0,44 0,0 0,-44 0,44 0,-44 0,0 0,44 0,-1-44,-43 44,44 0,-44 0,44 0,-44 0,44 0,-1 0,-43 0,44 0,-44 0,44 0,0 0,0-44,-1 44,-43 0,44-43,0 43,0 0,0 0,-1 0,-43-44,44 44,0 0,0 0,-44 0,44 0,-44 0,0 0,87 0,-87 0,0 0,44 0,-44 0,44 0,0 0,-44 0,43-43,-43 43,44 0,-44 0,0 0,0 0,88 0,-88 0,44 0,-1 0,-43 0,44 0,-44 0,0 0,0 0,44 0,0 0,-44 0,43 0,-43 0,88 0,-88 0,44 0,43 0,-87 0,44 0,0 0,0 0,-44 0,44 0,-44 0,87 0,-87 0,44 0,0 0,-44 0,44 0,-1 0,-43 0,44 0,-44 0,44 0,0 0,-44 0,44 0,-1 0,-43 0,44 0,0 0,-44 0,44 43,-44-43,87 0,-87 0,0 0,44 0,-44 0,44 0,-44 0,44 0,-44 0,43 0,-43 0,44 0,-44 0,0 0,44 0,-44 0,44 0,0 0,-44 0,43 0,-43 0,44 0,0 0,-44 0,44-43,0 43,-44 0,43 0,-43 0,44 0,-44 0,44 0,0 0,-44 0,44 0,-1-45,-43 45,88 0,-88 0,44 0,0 0,-1 0,1 0,0 0,44 0,-88 0,43 0,1 0,0 0,0 0,42 0,2 0,-44 0,-1 0,45 0,-44 0,0 0,-1 0,1 0,0 0,87 0,-87 0,0 0,0 0,0 0,-44-43,43 43,1 0,-44 0,88 0,-44 0,-1 0,1 0,0 0,-44 0,44 0,-44 0,43 0,1 0,0 0,44 0,-1 0,1 0,-88 0,131 0,-87 0,-44 0,88 0,-45 0,-43 43,88-43,-88 0,44 0,-44 0,44 0,-1 0,-43 0,44 0,0 0,44 0,-88 0,43 0,1 0,-44 0,44 0,0 0,-44 0,0 0,43 0,-43 0,44 0,-44 0,44 0,-44 0,88 0,-45 0,-43 0,44 0,-44 0,44 0,131 0,-131 0,0 0,87 0,-87 0,0 0,87 45,-43-45,-44 0,43 0,44 0,-87 0,44 0,87 0,-131 0,43 0,1 0,0 0,-88 0,43 0,-43 0,44 0,-44 0,88-45,-44 45,-1 0,-43 0,44 0,44 0,-44 0,-1 0,45 0,87 0,-175 0,88 0,-45 0,1 0,44 0,43-43,-87 43,-44 0,0 0,44 0,43 0,-43 0,-44 0,88 0,43 0,-87 0,0 0,87 0,-87 0,0 0,-44 0,43 0,-43 0,44 0,44 0,-88 0,44 0,-44 0,87 0,45-44,43 44,-131 0,-1 0,1 0,44 0,-44 0,43 0,-43 0,87 44,-131-44,44 0,0 0,-44 0,131 0,-87 0,-44 0,0 0,44 0,0 0,-1 0,1 0,0 0,-44 0,44 0,-44 0,0 0,44 0,-44 0,43 0,1 0,-44 0,0 0,44 0,-44 0,44 0,-44 0,44 0,-44 0,43 0,1 0,-44 0,0 0,44 0,-44 0,0 0,44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1F241B-2046-4B42-9955-71F8B6DB7FF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1717C1F-620A-4238-84B3-C63C8B206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7C1F-620A-4238-84B3-C63C8B20686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6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7C1F-620A-4238-84B3-C63C8B2068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6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7C1F-620A-4238-84B3-C63C8B20686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7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7C1F-620A-4238-84B3-C63C8B20686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79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66612">
              <a:defRPr/>
            </a:pPr>
            <a:r>
              <a:rPr lang="en-US" dirty="0" smtClean="0"/>
              <a:t>They responded to Paul’s preaching in Acts 18:8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7C1F-620A-4238-84B3-C63C8B2068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8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note</a:t>
            </a:r>
            <a:r>
              <a:rPr lang="en-US" baseline="0" dirty="0" smtClean="0"/>
              <a:t> this point. One can preach another gospel without denying the truth of the death, burial and resurrection of Jesus Christ! Preaching another doctrine is preaching another gospel!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7C1F-620A-4238-84B3-C63C8B2068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4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Paul goof and say doctrine when he should have said gospel? I speak as a fool. There was no distinction</a:t>
            </a:r>
            <a:r>
              <a:rPr lang="en-US" baseline="0" dirty="0" smtClean="0"/>
              <a:t> then understood.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7C1F-620A-4238-84B3-C63C8B2068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contrary to sound doctrine is contrary to the glorious</a:t>
            </a:r>
            <a:r>
              <a:rPr lang="en-US" baseline="0" dirty="0" smtClean="0"/>
              <a:t> gospel! Hence we see fornication as an example of what is mentioned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7C1F-620A-4238-84B3-C63C8B2068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8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7C1F-620A-4238-84B3-C63C8B2068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0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question: Because they do not care for the gospel or for lost souls.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17C1F-620A-4238-84B3-C63C8B2068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7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800"/>
            </a:lvl2pPr>
            <a:lvl3pPr>
              <a:spcBef>
                <a:spcPts val="0"/>
              </a:spcBef>
              <a:defRPr sz="2800"/>
            </a:lvl3pPr>
            <a:lvl4pPr>
              <a:spcBef>
                <a:spcPts val="0"/>
              </a:spcBef>
              <a:defRPr sz="2800"/>
            </a:lvl4pPr>
            <a:lvl5pPr>
              <a:spcBef>
                <a:spcPts val="0"/>
              </a:spcBef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76800" y="2209800"/>
            <a:ext cx="3733800" cy="350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733800" cy="350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5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800"/>
            </a:lvl2pPr>
            <a:lvl3pPr>
              <a:spcBef>
                <a:spcPts val="0"/>
              </a:spcBef>
              <a:defRPr sz="2800"/>
            </a:lvl3pPr>
            <a:lvl4pPr>
              <a:spcBef>
                <a:spcPts val="0"/>
              </a:spcBef>
              <a:defRPr sz="2800"/>
            </a:lvl4pPr>
            <a:lvl5pPr>
              <a:spcBef>
                <a:spcPts val="0"/>
              </a:spcBef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4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1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6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76800" y="2209800"/>
            <a:ext cx="3733800" cy="350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733800" cy="350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5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2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8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87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8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13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22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defRPr>
            </a:lvl1pPr>
          </a:lstStyle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defRPr>
            </a:lvl1pPr>
          </a:lstStyle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18C116B-CAFD-45FA-9F70-35C888DB37EE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D7F248B-9E2D-4083-BACD-244B38D202F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03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116B-CAFD-45FA-9F70-35C888DB37EE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248B-9E2D-4083-BACD-244B38D202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213931">
            <a:off x="685800" y="2075435"/>
            <a:ext cx="7772400" cy="1470025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atin typeface="Eras Demi ITC" pitchFamily="34" charset="0"/>
              </a:rPr>
              <a:t>“The Grace Of God”</a:t>
            </a:r>
            <a:endParaRPr lang="en-US" dirty="0">
              <a:latin typeface="Eras Demi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pc="300" smtClean="0">
                <a:solidFill>
                  <a:schemeClr val="bg2"/>
                </a:solidFill>
              </a:rPr>
              <a:t>False Grace </a:t>
            </a:r>
            <a:r>
              <a:rPr lang="en-US" sz="2400" i="1" spc="300" smtClean="0">
                <a:solidFill>
                  <a:schemeClr val="bg2"/>
                </a:solidFill>
              </a:rPr>
              <a:t>(</a:t>
            </a:r>
            <a:r>
              <a:rPr lang="en-US" sz="2400" i="1" spc="300">
                <a:solidFill>
                  <a:schemeClr val="bg2"/>
                </a:solidFill>
              </a:rPr>
              <a:t>5</a:t>
            </a:r>
            <a:r>
              <a:rPr lang="en-US" sz="2400" i="1" spc="300" smtClean="0">
                <a:solidFill>
                  <a:schemeClr val="bg2"/>
                </a:solidFill>
              </a:rPr>
              <a:t>)</a:t>
            </a:r>
            <a:endParaRPr lang="en-US" sz="2400" i="1" spc="3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9580" y="6477000"/>
            <a:ext cx="373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All verses are from </a:t>
            </a:r>
            <a:r>
              <a:rPr lang="en-US" i="1" dirty="0" err="1" smtClean="0"/>
              <a:t>NKJV</a:t>
            </a:r>
            <a:r>
              <a:rPr lang="en-US" i="1" dirty="0" smtClean="0"/>
              <a:t> unless noted.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390968" y="4355068"/>
            <a:ext cx="3270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Gospel/Doctrine</a:t>
            </a:r>
            <a:br>
              <a:rPr lang="en-US" sz="36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Distinction</a:t>
            </a:r>
            <a:endParaRPr lang="en-US" sz="36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9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81000"/>
            <a:ext cx="7924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</a:rPr>
              <a:t>“For I delivered to you first of all that which I also received: that Christ died 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>for our sins </a:t>
            </a:r>
            <a:r>
              <a:rPr lang="en-US" sz="3600" dirty="0">
                <a:solidFill>
                  <a:schemeClr val="tx2"/>
                </a:solidFill>
              </a:rPr>
              <a:t>according to the </a:t>
            </a:r>
            <a:r>
              <a:rPr lang="en-US" sz="3600" dirty="0" smtClean="0">
                <a:solidFill>
                  <a:schemeClr val="tx2"/>
                </a:solidFill>
              </a:rPr>
              <a:t>Scriptures” (1:3)</a:t>
            </a:r>
            <a:endParaRPr lang="en-US" sz="3600" dirty="0">
              <a:solidFill>
                <a:schemeClr val="tx2"/>
              </a:solidFill>
            </a:endParaRPr>
          </a:p>
          <a:p>
            <a:pPr lvl="1"/>
            <a:r>
              <a:rPr lang="en-US" sz="3600" dirty="0" smtClean="0"/>
              <a:t>Cannot preach the (D) &amp; (R) of Christ without teaching the reason—SIN! </a:t>
            </a:r>
          </a:p>
          <a:p>
            <a:pPr lvl="2"/>
            <a:r>
              <a:rPr lang="en-US" sz="3400" dirty="0" smtClean="0"/>
              <a:t>The gospel therefore requires: </a:t>
            </a:r>
          </a:p>
          <a:p>
            <a:pPr lvl="3"/>
            <a:r>
              <a:rPr lang="en-US" sz="3200" dirty="0" smtClean="0"/>
              <a:t>calling down and identifying sin</a:t>
            </a:r>
          </a:p>
          <a:p>
            <a:pPr lvl="3"/>
            <a:r>
              <a:rPr lang="en-US" sz="3200" dirty="0" smtClean="0"/>
              <a:t>preaching on the consequences of sin</a:t>
            </a:r>
          </a:p>
          <a:p>
            <a:pPr lvl="3"/>
            <a:r>
              <a:rPr lang="en-US" sz="3200" dirty="0"/>
              <a:t>s</a:t>
            </a:r>
            <a:r>
              <a:rPr lang="en-US" sz="3200" dirty="0" smtClean="0"/>
              <a:t>howing man how to escape the eternal burden of sin</a:t>
            </a:r>
          </a:p>
        </p:txBody>
      </p:sp>
    </p:spTree>
    <p:extLst>
      <p:ext uri="{BB962C8B-B14F-4D97-AF65-F5344CB8AC3E}">
        <p14:creationId xmlns:p14="http://schemas.microsoft.com/office/powerpoint/2010/main" val="391725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cap="none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Galatians 1:6-9</a:t>
            </a:r>
            <a:endParaRPr lang="en-US" sz="6000" b="1" cap="none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In charging </a:t>
            </a:r>
            <a:r>
              <a:rPr lang="en-US" dirty="0" err="1" smtClean="0"/>
              <a:t>Nehemias</a:t>
            </a:r>
            <a:r>
              <a:rPr lang="en-US" dirty="0" smtClean="0"/>
              <a:t> </a:t>
            </a:r>
            <a:r>
              <a:rPr lang="en-US" dirty="0" err="1" smtClean="0"/>
              <a:t>Hayuhay</a:t>
            </a:r>
            <a:r>
              <a:rPr lang="en-US" dirty="0" smtClean="0"/>
              <a:t> that he was teaching “another gospel” by advancing that “divorce” was not applicable in the Philippines, he responded: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en-US" b="1" dirty="0">
                <a:solidFill>
                  <a:schemeClr val="bg1"/>
                </a:solidFill>
              </a:rPr>
              <a:t>You quoted Gal. 1:6-9 relating it to </a:t>
            </a:r>
            <a:r>
              <a:rPr lang="en-US" b="1" dirty="0" err="1">
                <a:solidFill>
                  <a:schemeClr val="bg1"/>
                </a:solidFill>
              </a:rPr>
              <a:t>MDR</a:t>
            </a:r>
            <a:r>
              <a:rPr lang="en-US" b="1" dirty="0">
                <a:solidFill>
                  <a:schemeClr val="bg1"/>
                </a:solidFill>
              </a:rPr>
              <a:t>. Can you prove it by context that </a:t>
            </a:r>
            <a:r>
              <a:rPr lang="en-US" b="1" dirty="0" err="1">
                <a:solidFill>
                  <a:schemeClr val="bg1"/>
                </a:solidFill>
              </a:rPr>
              <a:t>MDR</a:t>
            </a:r>
            <a:r>
              <a:rPr lang="en-US" b="1" dirty="0">
                <a:solidFill>
                  <a:schemeClr val="bg1"/>
                </a:solidFill>
              </a:rPr>
              <a:t> was what Paul was talking about that a certain people twisted? If you can not prove it BY CONTEXT then you are likewise guilty of twisting the scriptures</a:t>
            </a:r>
            <a:r>
              <a:rPr lang="en-US" b="1" dirty="0" smtClean="0">
                <a:solidFill>
                  <a:schemeClr val="bg1"/>
                </a:solidFill>
              </a:rPr>
              <a:t>.” (email, March 26, 2004)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40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cap="none" dirty="0">
                <a:ln w="12700" cmpd="sng">
                  <a:solidFill>
                    <a:srgbClr val="9D936F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9D936F">
                    <a:tint val="1000"/>
                  </a:srgbClr>
                </a:solidFill>
                <a:effectLst>
                  <a:glow rad="53100">
                    <a:srgbClr val="9D936F">
                      <a:satMod val="180000"/>
                      <a:alpha val="30000"/>
                    </a:srgbClr>
                  </a:glow>
                </a:effectLst>
                <a:latin typeface="Arial Black" pitchFamily="34" charset="0"/>
              </a:rPr>
              <a:t>Galatians 1:6-9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What was the controversy addressed in Galatians?</a:t>
            </a:r>
          </a:p>
          <a:p>
            <a:pPr lvl="1">
              <a:buSzPct val="150000"/>
              <a:buFont typeface="Arial Narrow" pitchFamily="34" charset="0"/>
              <a:buChar char="□"/>
            </a:pPr>
            <a:r>
              <a:rPr lang="en-US" dirty="0" smtClean="0"/>
              <a:t>Rejecting “</a:t>
            </a:r>
            <a:r>
              <a:rPr lang="en-US" dirty="0" err="1" smtClean="0"/>
              <a:t>DBR</a:t>
            </a:r>
            <a:r>
              <a:rPr lang="en-US" dirty="0" smtClean="0"/>
              <a:t>” (Death, Burial and Resurrection)?</a:t>
            </a:r>
          </a:p>
          <a:p>
            <a:pPr lvl="1">
              <a:buSzPct val="150000"/>
              <a:buFont typeface="Arial Narrow" pitchFamily="34" charset="0"/>
              <a:buChar char="□"/>
            </a:pPr>
            <a:r>
              <a:rPr lang="en-US" dirty="0" smtClean="0"/>
              <a:t> A return to circumcision and the law of Moses? </a:t>
            </a:r>
          </a:p>
          <a:p>
            <a:r>
              <a:rPr lang="en-US" b="1" dirty="0" smtClean="0"/>
              <a:t>ANSWER: Galatians 5:1-11</a:t>
            </a:r>
          </a:p>
          <a:p>
            <a:r>
              <a:rPr lang="en-US" b="1" dirty="0" smtClean="0"/>
              <a:t>POINT</a:t>
            </a:r>
            <a:r>
              <a:rPr lang="en-US" dirty="0" smtClean="0"/>
              <a:t>: pressing circumcision (a doctrine) = another gospel</a:t>
            </a:r>
            <a:r>
              <a:rPr lang="en-US" dirty="0"/>
              <a:t>! </a:t>
            </a:r>
            <a:endParaRPr lang="en-US" dirty="0" smtClean="0"/>
          </a:p>
          <a:p>
            <a:r>
              <a:rPr lang="en-US" dirty="0" smtClean="0"/>
              <a:t>Likewise: preaching error on </a:t>
            </a:r>
            <a:r>
              <a:rPr lang="en-US" dirty="0" err="1" smtClean="0"/>
              <a:t>MDR</a:t>
            </a:r>
            <a:r>
              <a:rPr lang="en-US" dirty="0" smtClean="0"/>
              <a:t> (marriage, divorce and remarriage) or any other doctrinal issue results in preaching another gospel!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3255" y="2554069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Wingdings"/>
              </a:rPr>
              <a:t>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07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No “Gospel-Doctrine” Distinction In 1</a:t>
            </a:r>
            <a:r>
              <a:rPr lang="en-US" sz="3600" baseline="30000" dirty="0" smtClean="0">
                <a:latin typeface="Aharoni" pitchFamily="2" charset="-79"/>
                <a:cs typeface="Aharoni" pitchFamily="2" charset="-79"/>
              </a:rPr>
              <a:t>st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Century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Acts 5:19, 20, “But </a:t>
            </a:r>
            <a:r>
              <a:rPr lang="en-US" b="1" dirty="0"/>
              <a:t>at night an angel of the Lord opened the prison doors and brought them out, and </a:t>
            </a:r>
            <a:r>
              <a:rPr lang="en-US" b="1" dirty="0" smtClean="0"/>
              <a:t>said, go</a:t>
            </a:r>
            <a:r>
              <a:rPr lang="en-US" b="1" dirty="0"/>
              <a:t>, stand in the temple and speak to the people </a:t>
            </a:r>
            <a:r>
              <a:rPr lang="en-US" b="1" dirty="0">
                <a:solidFill>
                  <a:srgbClr val="FFFF00"/>
                </a:solidFill>
              </a:rPr>
              <a:t>all the words of this life</a:t>
            </a:r>
            <a:r>
              <a:rPr lang="en-US" b="1" dirty="0" smtClean="0">
                <a:solidFill>
                  <a:srgbClr val="FFFF00"/>
                </a:solidFill>
              </a:rPr>
              <a:t>.”</a:t>
            </a:r>
          </a:p>
          <a:p>
            <a:r>
              <a:rPr lang="en-US" dirty="0" smtClean="0"/>
              <a:t>Was understood as “doctrine”</a:t>
            </a:r>
          </a:p>
          <a:p>
            <a:pPr lvl="1"/>
            <a:r>
              <a:rPr lang="en-US" dirty="0" smtClean="0"/>
              <a:t>“Did </a:t>
            </a:r>
            <a:r>
              <a:rPr lang="en-US" dirty="0"/>
              <a:t>we not strictly command you not to teach in </a:t>
            </a:r>
            <a:r>
              <a:rPr lang="en-US" dirty="0">
                <a:solidFill>
                  <a:srgbClr val="FFFF00"/>
                </a:solidFill>
              </a:rPr>
              <a:t>this name?</a:t>
            </a:r>
            <a:r>
              <a:rPr lang="en-US" dirty="0"/>
              <a:t> And look, you have filled Jerusalem with your </a:t>
            </a:r>
            <a:r>
              <a:rPr lang="en-US" dirty="0">
                <a:solidFill>
                  <a:srgbClr val="FFFF00"/>
                </a:solidFill>
              </a:rPr>
              <a:t>doctrine</a:t>
            </a:r>
            <a:r>
              <a:rPr lang="en-US" dirty="0"/>
              <a:t>, and intend to bring this Man’s blood on us</a:t>
            </a:r>
            <a:r>
              <a:rPr lang="en-US" dirty="0" smtClean="0"/>
              <a:t>!” (Acts 5:28)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4724400"/>
            <a:ext cx="2209800" cy="533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No “Gospel-Doctrine” Distinction In 1</a:t>
            </a:r>
            <a:r>
              <a:rPr lang="en-US" sz="3600" baseline="30000" dirty="0" smtClean="0">
                <a:latin typeface="Aharoni" pitchFamily="2" charset="-79"/>
                <a:cs typeface="Aharoni" pitchFamily="2" charset="-79"/>
              </a:rPr>
              <a:t>st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Century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Acts 17:18, 19, </a:t>
            </a:r>
            <a:r>
              <a:rPr lang="en-US" sz="3200" dirty="0" smtClean="0"/>
              <a:t>“…Others </a:t>
            </a:r>
            <a:r>
              <a:rPr lang="en-US" sz="3200" dirty="0"/>
              <a:t>said, </a:t>
            </a:r>
            <a:r>
              <a:rPr lang="en-US" sz="3200" dirty="0" smtClean="0"/>
              <a:t>‘He </a:t>
            </a:r>
            <a:r>
              <a:rPr lang="en-US" sz="3200" dirty="0"/>
              <a:t>seems to be a proclaimer of foreign gods</a:t>
            </a:r>
            <a:r>
              <a:rPr lang="en-US" sz="3200" dirty="0" smtClean="0"/>
              <a:t>,’ </a:t>
            </a:r>
            <a:r>
              <a:rPr lang="en-US" sz="3200" dirty="0"/>
              <a:t>because he preached to them Jesus and the </a:t>
            </a:r>
            <a:r>
              <a:rPr lang="en-US" sz="3200" dirty="0" smtClean="0"/>
              <a:t>resurrection. </a:t>
            </a:r>
            <a:br>
              <a:rPr lang="en-US" sz="3200" dirty="0" smtClean="0"/>
            </a:br>
            <a:r>
              <a:rPr lang="en-US" sz="3200" baseline="30000" dirty="0" smtClean="0"/>
              <a:t>19</a:t>
            </a:r>
            <a:r>
              <a:rPr lang="en-US" sz="3200" dirty="0" smtClean="0"/>
              <a:t> And </a:t>
            </a:r>
            <a:r>
              <a:rPr lang="en-US" sz="3200" dirty="0"/>
              <a:t>they took him and brought him to the </a:t>
            </a:r>
            <a:r>
              <a:rPr lang="en-US" sz="3200" dirty="0" err="1"/>
              <a:t>Areopagus</a:t>
            </a:r>
            <a:r>
              <a:rPr lang="en-US" sz="3200" dirty="0"/>
              <a:t>, saying, </a:t>
            </a:r>
            <a:r>
              <a:rPr lang="en-US" sz="3200" dirty="0" smtClean="0"/>
              <a:t>‘May </a:t>
            </a:r>
            <a:r>
              <a:rPr lang="en-US" sz="3200" dirty="0"/>
              <a:t>we know what this </a:t>
            </a:r>
            <a:r>
              <a:rPr lang="en-US" sz="3200" dirty="0">
                <a:solidFill>
                  <a:srgbClr val="FFFF00"/>
                </a:solidFill>
              </a:rPr>
              <a:t>new doctrine</a:t>
            </a:r>
            <a:r>
              <a:rPr lang="en-US" sz="3200" dirty="0"/>
              <a:t> is of which you speak</a:t>
            </a:r>
            <a:r>
              <a:rPr lang="en-US" sz="3200" dirty="0" smtClean="0"/>
              <a:t>?”</a:t>
            </a:r>
          </a:p>
          <a:p>
            <a:r>
              <a:rPr lang="en-US" sz="3200" dirty="0" smtClean="0"/>
              <a:t>Preaching Jesus and the resurrection was considered “DOCTRINE!”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90600" y="2667000"/>
            <a:ext cx="6934200" cy="45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No “Gospel-Doctrine” Distinction In 1</a:t>
            </a:r>
            <a:r>
              <a:rPr lang="en-US" sz="3600" baseline="30000" dirty="0" smtClean="0">
                <a:latin typeface="Aharoni" pitchFamily="2" charset="-79"/>
                <a:cs typeface="Aharoni" pitchFamily="2" charset="-79"/>
              </a:rPr>
              <a:t>st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Century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Romans 6:17, “But God be thanked that though you were slaves of sin, yet you obeyed from the heart that form of doctrine to which you were </a:t>
            </a:r>
            <a:r>
              <a:rPr lang="en-US" sz="3200" b="1" dirty="0" smtClean="0"/>
              <a:t>delivered.”</a:t>
            </a:r>
          </a:p>
          <a:p>
            <a:r>
              <a:rPr lang="en-US" sz="3200" dirty="0" smtClean="0"/>
              <a:t>Did the Romans obey “the gospel” or the “form of doctrine?”</a:t>
            </a:r>
          </a:p>
          <a:p>
            <a:pPr lvl="1"/>
            <a:r>
              <a:rPr lang="en-US" sz="3200" dirty="0" smtClean="0"/>
              <a:t>In obeying the “form of doctrine” they were obeying the gospel (Rom. 1:16; 10:15, 16)!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0" y="2619702"/>
            <a:ext cx="2743200" cy="5334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0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Therefore, The </a:t>
            </a:r>
            <a:r>
              <a:rPr lang="en-US" sz="3600" b="1" dirty="0" smtClean="0"/>
              <a:t>D</a:t>
            </a:r>
            <a:r>
              <a:rPr lang="en-US" dirty="0" smtClean="0"/>
              <a:t>eath, </a:t>
            </a:r>
            <a:r>
              <a:rPr lang="en-US" sz="3600" b="1" dirty="0" smtClean="0"/>
              <a:t>B</a:t>
            </a:r>
            <a:r>
              <a:rPr lang="en-US" dirty="0" smtClean="0"/>
              <a:t>urial, and </a:t>
            </a:r>
            <a:r>
              <a:rPr lang="en-US" sz="3600" b="1" dirty="0" smtClean="0"/>
              <a:t>R</a:t>
            </a:r>
            <a:r>
              <a:rPr lang="en-US" dirty="0" smtClean="0"/>
              <a:t>esurrection of Christ requires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77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Black" pitchFamily="34" charset="0"/>
              </a:rPr>
              <a:t>Preaching against sin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/>
              <a:t>NBR</a:t>
            </a:r>
            <a:r>
              <a:rPr lang="en-US" dirty="0"/>
              <a:t> – no believer’s </a:t>
            </a:r>
            <a:r>
              <a:rPr lang="en-US" dirty="0" smtClean="0"/>
              <a:t>resurrection (1 Cor. 15)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NUR</a:t>
            </a:r>
            <a:r>
              <a:rPr lang="en-US" dirty="0" smtClean="0"/>
              <a:t> – no unbeliever’s resurrection (Jn. 5:28, 29)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MDR</a:t>
            </a:r>
            <a:r>
              <a:rPr lang="en-US" dirty="0" smtClean="0"/>
              <a:t> – marriage, divorce, and remarriage (Matt. 19:9)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/>
              <a:t>M</a:t>
            </a:r>
            <a:r>
              <a:rPr lang="en-US" dirty="0" err="1" smtClean="0"/>
              <a:t>VR</a:t>
            </a:r>
            <a:r>
              <a:rPr lang="en-US" dirty="0" smtClean="0"/>
              <a:t>– murder, violence, and rebellion </a:t>
            </a:r>
            <a:br>
              <a:rPr lang="en-US" dirty="0" smtClean="0"/>
            </a:br>
            <a:r>
              <a:rPr lang="en-US" dirty="0" smtClean="0"/>
              <a:t>(Rom. 1:29, 30)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/>
              <a:t>P</a:t>
            </a:r>
            <a:r>
              <a:rPr lang="en-US" dirty="0" err="1" smtClean="0"/>
              <a:t>SR</a:t>
            </a:r>
            <a:r>
              <a:rPr lang="en-US" dirty="0" smtClean="0"/>
              <a:t> –profanity, slander, and reviling </a:t>
            </a:r>
            <a:br>
              <a:rPr lang="en-US" dirty="0" smtClean="0"/>
            </a:br>
            <a:r>
              <a:rPr lang="en-US" dirty="0" smtClean="0"/>
              <a:t>(2 Tim. 3:3; Eph. 4:29, 31)</a:t>
            </a:r>
          </a:p>
        </p:txBody>
      </p:sp>
    </p:spTree>
    <p:extLst>
      <p:ext uri="{BB962C8B-B14F-4D97-AF65-F5344CB8AC3E}">
        <p14:creationId xmlns:p14="http://schemas.microsoft.com/office/powerpoint/2010/main" val="23057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Therefore, The </a:t>
            </a:r>
            <a:r>
              <a:rPr lang="en-US" sz="3600" b="1" dirty="0" smtClean="0"/>
              <a:t>D</a:t>
            </a:r>
            <a:r>
              <a:rPr lang="en-US" dirty="0" smtClean="0"/>
              <a:t>eath, </a:t>
            </a:r>
            <a:r>
              <a:rPr lang="en-US" sz="3600" b="1" dirty="0" smtClean="0"/>
              <a:t>B</a:t>
            </a:r>
            <a:r>
              <a:rPr lang="en-US" dirty="0" smtClean="0"/>
              <a:t>urial, and </a:t>
            </a:r>
            <a:r>
              <a:rPr lang="en-US" sz="3600" b="1" dirty="0" smtClean="0"/>
              <a:t>R</a:t>
            </a:r>
            <a:r>
              <a:rPr lang="en-US" dirty="0" smtClean="0"/>
              <a:t>esurrection of Christ requires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Black" pitchFamily="34" charset="0"/>
              </a:rPr>
              <a:t>Preaching against sin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DDR</a:t>
            </a:r>
            <a:r>
              <a:rPr lang="en-US" dirty="0" smtClean="0"/>
              <a:t> –drinking, drugs, and revelry </a:t>
            </a:r>
            <a:br>
              <a:rPr lang="en-US" dirty="0" smtClean="0"/>
            </a:br>
            <a:r>
              <a:rPr lang="en-US" dirty="0" smtClean="0"/>
              <a:t>(Gal. 5:20, 21; Rom. 13:13)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GCR</a:t>
            </a:r>
            <a:r>
              <a:rPr lang="en-US" dirty="0" smtClean="0"/>
              <a:t>—gambling, covetousness, and robbery </a:t>
            </a:r>
            <a:br>
              <a:rPr lang="en-US" dirty="0" smtClean="0"/>
            </a:br>
            <a:r>
              <a:rPr lang="en-US" dirty="0" smtClean="0"/>
              <a:t>(Eph. 4:28; 1 Tim. 3:3)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IIR</a:t>
            </a:r>
            <a:r>
              <a:rPr lang="en-US" baseline="-25000" dirty="0" err="1" smtClean="0"/>
              <a:t>c</a:t>
            </a:r>
            <a:r>
              <a:rPr lang="en-US" dirty="0" smtClean="0"/>
              <a:t> –immodesty, immorality, and rank conduct </a:t>
            </a:r>
            <a:br>
              <a:rPr lang="en-US" dirty="0" smtClean="0"/>
            </a:br>
            <a:r>
              <a:rPr lang="en-US" dirty="0" smtClean="0"/>
              <a:t>(Acts 15:29; 2 Cor. 12:21; 1 Tim. 2:9)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And any other thing contrary to sound doctrine, according to the glorious gospel (1 Tim. 1:10, 11)</a:t>
            </a:r>
          </a:p>
        </p:txBody>
      </p:sp>
    </p:spTree>
    <p:extLst>
      <p:ext uri="{BB962C8B-B14F-4D97-AF65-F5344CB8AC3E}">
        <p14:creationId xmlns:p14="http://schemas.microsoft.com/office/powerpoint/2010/main" val="32322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7924800" cy="4953000"/>
          </a:xfrm>
          <a:prstGeom prst="horizontalScroll">
            <a:avLst>
              <a:gd name="adj" fmla="val 775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3700" dirty="0" smtClean="0">
                <a:latin typeface="Arno Pro Caption" pitchFamily="18" charset="0"/>
              </a:rPr>
              <a:t>“for </a:t>
            </a:r>
            <a:r>
              <a:rPr lang="en-US" sz="3700" dirty="0">
                <a:latin typeface="Arno Pro Caption" pitchFamily="18" charset="0"/>
              </a:rPr>
              <a:t>fornicators, for sodomites, for kidnappers, for liars, for perjurers, and if there is any other thing that is contrary to sound </a:t>
            </a:r>
            <a:r>
              <a:rPr lang="en-US" sz="3700" dirty="0" smtClean="0">
                <a:latin typeface="Arno Pro Caption" pitchFamily="18" charset="0"/>
              </a:rPr>
              <a:t>doctrine, according </a:t>
            </a:r>
            <a:r>
              <a:rPr lang="en-US" sz="3700" dirty="0">
                <a:latin typeface="Arno Pro Caption" pitchFamily="18" charset="0"/>
              </a:rPr>
              <a:t>to the glorious gospel of the blessed God which was committed to my </a:t>
            </a:r>
            <a:r>
              <a:rPr lang="en-US" sz="3700" dirty="0" smtClean="0">
                <a:latin typeface="Arno Pro Caption" pitchFamily="18" charset="0"/>
              </a:rPr>
              <a:t>trust”</a:t>
            </a:r>
            <a:br>
              <a:rPr lang="en-US" sz="3700" dirty="0" smtClean="0">
                <a:latin typeface="Arno Pro Caption" pitchFamily="18" charset="0"/>
              </a:rPr>
            </a:br>
            <a:r>
              <a:rPr lang="en-US" sz="3700" dirty="0" smtClean="0">
                <a:latin typeface="Arno Pro Caption" pitchFamily="18" charset="0"/>
              </a:rPr>
              <a:t>(1 Tim. 1:10, 11)</a:t>
            </a:r>
            <a:endParaRPr lang="en-US" sz="3700" dirty="0">
              <a:latin typeface="Arno Pro Caption" pitchFamily="18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94199"/>
            <a:ext cx="8456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“What  Is Doctrinal” </a:t>
            </a:r>
            <a:r>
              <a:rPr lang="en-US" sz="40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Is Indivisibly</a:t>
            </a:r>
            <a:br>
              <a:rPr lang="en-US" sz="40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Connected To </a:t>
            </a:r>
            <a:r>
              <a:rPr lang="en-US" sz="40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“What Is Gospel”</a:t>
            </a:r>
            <a:endParaRPr lang="en-US" sz="400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95361" y="3625597"/>
              <a:ext cx="5187240" cy="63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7481" y="3529837"/>
                <a:ext cx="52830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671641" y="4082797"/>
              <a:ext cx="6085440" cy="148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3401" y="3986804"/>
                <a:ext cx="6181560" cy="340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34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Hence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John the forerunner taught against fornication (Mk. 6:18)</a:t>
            </a:r>
          </a:p>
          <a:p>
            <a:r>
              <a:rPr lang="en-US" sz="3200" dirty="0" smtClean="0"/>
              <a:t>Jesus the Christ taught against fornication </a:t>
            </a:r>
            <a:br>
              <a:rPr lang="en-US" sz="3200" dirty="0" smtClean="0"/>
            </a:br>
            <a:r>
              <a:rPr lang="en-US" sz="3200" dirty="0" smtClean="0"/>
              <a:t>(Matt. 19:9; Rev. 2:14, 20, 21)</a:t>
            </a:r>
          </a:p>
          <a:p>
            <a:r>
              <a:rPr lang="en-US" sz="3200" dirty="0" smtClean="0"/>
              <a:t>The </a:t>
            </a:r>
            <a:r>
              <a:rPr lang="en-US" sz="3200" smtClean="0"/>
              <a:t>apostles taught </a:t>
            </a:r>
            <a:r>
              <a:rPr lang="en-US" sz="3200" dirty="0" smtClean="0"/>
              <a:t>against fornication (Acts 15:20; 1 Cor. 5:1; 6:13; 7:2; 10:8; 2 Cor. 12:21; Gal. 5:19; Eph. 5:3; Col. 3:5; 1 Thess. 4:3; Rev. 9:21)</a:t>
            </a:r>
          </a:p>
          <a:p>
            <a:pPr lvl="1"/>
            <a:r>
              <a:rPr lang="en-US" sz="3200" dirty="0" smtClean="0"/>
              <a:t>True disciples will too (Phil. 4:9; 1 Cor. 4:16)</a:t>
            </a:r>
          </a:p>
        </p:txBody>
      </p:sp>
    </p:spTree>
    <p:extLst>
      <p:ext uri="{BB962C8B-B14F-4D97-AF65-F5344CB8AC3E}">
        <p14:creationId xmlns:p14="http://schemas.microsoft.com/office/powerpoint/2010/main" val="35960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Previously:</a:t>
            </a:r>
            <a:endParaRPr lang="en-US" sz="72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Nicolaism</a:t>
            </a:r>
            <a:r>
              <a:rPr lang="en-US" dirty="0" smtClean="0"/>
              <a:t>, </a:t>
            </a:r>
            <a:r>
              <a:rPr lang="en-US" i="1" dirty="0" smtClean="0"/>
              <a:t>seemingly</a:t>
            </a:r>
            <a:r>
              <a:rPr lang="en-US" dirty="0" smtClean="0"/>
              <a:t> that grace covers licentious pleasures (Rev. 2:6, 14, 15; 2:20, 21)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Universalism</a:t>
            </a:r>
            <a:r>
              <a:rPr lang="en-US" dirty="0" smtClean="0"/>
              <a:t>, grace saves everyone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Catholicism</a:t>
            </a:r>
            <a:r>
              <a:rPr lang="en-US" dirty="0"/>
              <a:t>, grace dispensed by clergy through sacramental rites</a:t>
            </a:r>
          </a:p>
          <a:p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Calvinism</a:t>
            </a:r>
            <a:r>
              <a:rPr lang="en-US" dirty="0"/>
              <a:t>, grace unalterably extended to the (unconditionally) predestined </a:t>
            </a:r>
            <a:r>
              <a:rPr lang="en-US" dirty="0" smtClean="0"/>
              <a:t>elect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Continual Cleansing</a:t>
            </a:r>
            <a:r>
              <a:rPr lang="en-US" dirty="0" smtClean="0"/>
              <a:t>, the blood of Christ cleanses Christians even as they sin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43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Did They Preach Against it?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Because it is contrary to sound doctrine according to the blessed gospel!</a:t>
            </a:r>
          </a:p>
          <a:p>
            <a:r>
              <a:rPr lang="en-US" sz="4000" dirty="0" smtClean="0"/>
              <a:t>Because those who practice such can not inherit the kingdom of God</a:t>
            </a:r>
          </a:p>
          <a:p>
            <a:pPr lvl="1"/>
            <a:r>
              <a:rPr lang="en-US" sz="3600" dirty="0" smtClean="0"/>
              <a:t>Why do few preach against sin today?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59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 Corinthians Received The Death, Burial and Resurrection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7924800" cy="5257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The gospel required that they first learn and turn from sin (repent):</a:t>
            </a:r>
          </a:p>
          <a:p>
            <a:pPr marL="457200" lvl="1" indent="-274320">
              <a:buNone/>
            </a:pPr>
            <a:r>
              <a:rPr lang="en-US" baseline="30000" dirty="0" smtClean="0">
                <a:solidFill>
                  <a:schemeClr val="tx2"/>
                </a:solidFill>
              </a:rPr>
              <a:t>9</a:t>
            </a:r>
            <a:r>
              <a:rPr lang="en-US" dirty="0" smtClean="0"/>
              <a:t>  </a:t>
            </a:r>
            <a:r>
              <a:rPr lang="en-US" dirty="0"/>
              <a:t>Do you not know that the unrighteous will not inherit the kingdom of God? Do not be deceived. Neither fornicators, nor idolaters, nor adulterers, nor homosexuals, nor sodomites,</a:t>
            </a:r>
          </a:p>
          <a:p>
            <a:pPr marL="457200" lvl="1" indent="-274320">
              <a:buNone/>
            </a:pPr>
            <a:r>
              <a:rPr lang="en-US" baseline="30000" dirty="0">
                <a:solidFill>
                  <a:schemeClr val="tx2"/>
                </a:solidFill>
              </a:rPr>
              <a:t>10</a:t>
            </a:r>
            <a:r>
              <a:rPr lang="en-US" dirty="0"/>
              <a:t>  nor thieves, nor covetous, nor drunkards, nor revilers, nor </a:t>
            </a:r>
            <a:r>
              <a:rPr lang="en-US" dirty="0" err="1"/>
              <a:t>extortioners</a:t>
            </a:r>
            <a:r>
              <a:rPr lang="en-US" dirty="0"/>
              <a:t> will inherit the kingdom of God.</a:t>
            </a:r>
          </a:p>
          <a:p>
            <a:pPr marL="457200" lvl="1" indent="-274320">
              <a:buNone/>
            </a:pPr>
            <a:r>
              <a:rPr lang="en-US" baseline="30000" dirty="0">
                <a:solidFill>
                  <a:schemeClr val="tx2"/>
                </a:solidFill>
              </a:rPr>
              <a:t>11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And such were some of you</a:t>
            </a:r>
            <a:r>
              <a:rPr lang="en-US" dirty="0"/>
              <a:t>. </a:t>
            </a:r>
            <a:r>
              <a:rPr lang="en-US" u="sng" dirty="0"/>
              <a:t>But</a:t>
            </a:r>
            <a:r>
              <a:rPr lang="en-US" dirty="0"/>
              <a:t> you were washed, but you were sanctified, but you were justified in the name of the Lord Jesus and by the Spirit of our </a:t>
            </a:r>
            <a:r>
              <a:rPr lang="en-US" dirty="0" smtClean="0"/>
              <a:t>God” (1 Cor. 6:9-11)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Differing 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Designations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; 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Same 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Substance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One Church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As a body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As a temple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As a kingdom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As a field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As a vineyard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As a bride/wife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spcAft>
                <a:spcPts val="0"/>
              </a:spcAft>
              <a:buClrTx/>
              <a:buNone/>
              <a:defRPr/>
            </a:pPr>
            <a:r>
              <a:rPr lang="en-US" sz="2000" b="1" smtClean="0">
                <a:solidFill>
                  <a:srgbClr val="C00000"/>
                </a:solidFill>
              </a:rPr>
              <a:t>A</a:t>
            </a:r>
            <a:r>
              <a:rPr lang="en-US" sz="2000" b="1" dirty="0" smtClean="0">
                <a:solidFill>
                  <a:srgbClr val="C00000"/>
                </a:solidFill>
              </a:rPr>
              <a:t>) </a:t>
            </a:r>
            <a:r>
              <a:rPr lang="en-US" sz="2000" b="1" dirty="0" smtClean="0"/>
              <a:t>Eph</a:t>
            </a:r>
            <a:r>
              <a:rPr lang="en-US" sz="2000" b="1" dirty="0"/>
              <a:t>. 4:4; 1:22, </a:t>
            </a:r>
            <a:r>
              <a:rPr lang="en-US" sz="2000" b="1" dirty="0" smtClean="0"/>
              <a:t>23</a:t>
            </a:r>
            <a:r>
              <a:rPr lang="en-US" sz="2000" b="1" dirty="0" smtClean="0">
                <a:solidFill>
                  <a:srgbClr val="C00000"/>
                </a:solidFill>
              </a:rPr>
              <a:t> B) </a:t>
            </a:r>
            <a:r>
              <a:rPr lang="en-US" sz="2000" b="1" dirty="0" smtClean="0"/>
              <a:t>Eph</a:t>
            </a:r>
            <a:r>
              <a:rPr lang="en-US" sz="2000" b="1" dirty="0"/>
              <a:t>. </a:t>
            </a:r>
            <a:r>
              <a:rPr lang="en-US" sz="2000" b="1" dirty="0" smtClean="0"/>
              <a:t>2:21 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C) </a:t>
            </a:r>
            <a:r>
              <a:rPr lang="en-US" sz="2000" b="1" dirty="0" smtClean="0"/>
              <a:t>Col</a:t>
            </a:r>
            <a:r>
              <a:rPr lang="en-US" sz="2000" b="1" dirty="0"/>
              <a:t>. </a:t>
            </a:r>
            <a:r>
              <a:rPr lang="en-US" sz="2000" b="1" dirty="0" smtClean="0"/>
              <a:t>1:13 </a:t>
            </a:r>
            <a:r>
              <a:rPr lang="en-US" sz="2000" b="1" dirty="0" smtClean="0">
                <a:solidFill>
                  <a:srgbClr val="C00000"/>
                </a:solidFill>
              </a:rPr>
              <a:t>D) </a:t>
            </a:r>
            <a:r>
              <a:rPr lang="en-US" sz="2000" b="1" dirty="0" smtClean="0"/>
              <a:t>1 </a:t>
            </a:r>
            <a:r>
              <a:rPr lang="en-US" sz="2000" b="1" dirty="0"/>
              <a:t>Cor. </a:t>
            </a:r>
            <a:r>
              <a:rPr lang="en-US" sz="2000" b="1" dirty="0" smtClean="0"/>
              <a:t>3:9 </a:t>
            </a:r>
            <a:r>
              <a:rPr lang="en-US" sz="2000" b="1" dirty="0" smtClean="0">
                <a:solidFill>
                  <a:srgbClr val="C00000"/>
                </a:solidFill>
              </a:rPr>
              <a:t>E) </a:t>
            </a:r>
            <a:r>
              <a:rPr lang="en-US" sz="2000" b="1" dirty="0" smtClean="0"/>
              <a:t>Lk</a:t>
            </a:r>
            <a:r>
              <a:rPr lang="en-US" sz="2000" b="1" dirty="0"/>
              <a:t>. </a:t>
            </a:r>
            <a:r>
              <a:rPr lang="en-US" sz="2000" b="1" dirty="0" smtClean="0"/>
              <a:t>20:9-16 </a:t>
            </a:r>
            <a:r>
              <a:rPr lang="en-US" sz="2000" b="1" dirty="0" smtClean="0">
                <a:solidFill>
                  <a:srgbClr val="C00000"/>
                </a:solidFill>
              </a:rPr>
              <a:t>F) </a:t>
            </a:r>
            <a:r>
              <a:rPr lang="en-US" sz="2000" b="1" dirty="0" smtClean="0"/>
              <a:t>Rev</a:t>
            </a:r>
            <a:r>
              <a:rPr lang="en-US" sz="2000" b="1" dirty="0"/>
              <a:t>. 19:7; </a:t>
            </a:r>
            <a:r>
              <a:rPr lang="en-US" sz="2000" b="1" dirty="0" smtClean="0"/>
              <a:t>21:9</a:t>
            </a:r>
            <a:endParaRPr lang="en-US" sz="20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One Body of Truth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 smtClean="0"/>
              <a:t>As the gospel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 smtClean="0"/>
              <a:t>As the faith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 smtClean="0"/>
              <a:t>As the truth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 smtClean="0"/>
              <a:t>As the word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 smtClean="0"/>
              <a:t>As the doctrine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 smtClean="0"/>
              <a:t>Ministry of the Spirit</a:t>
            </a:r>
            <a:endParaRPr lang="en-US" sz="2800" b="1" dirty="0"/>
          </a:p>
          <a:p>
            <a:pPr marL="0" lvl="0" indent="0">
              <a:buNone/>
              <a:defRPr/>
            </a:pPr>
            <a:r>
              <a:rPr lang="en-US" sz="1800" b="1" dirty="0">
                <a:solidFill>
                  <a:srgbClr val="C00000"/>
                </a:solidFill>
              </a:rPr>
              <a:t/>
            </a:r>
            <a:br>
              <a:rPr lang="en-US" sz="1800" b="1" dirty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A</a:t>
            </a:r>
            <a:r>
              <a:rPr lang="en-US" sz="2000" b="1" dirty="0">
                <a:solidFill>
                  <a:srgbClr val="C00000"/>
                </a:solidFill>
              </a:rPr>
              <a:t>) </a:t>
            </a:r>
            <a:r>
              <a:rPr lang="en-US" sz="2000" b="1" dirty="0" smtClean="0">
                <a:solidFill>
                  <a:prstClr val="black"/>
                </a:solidFill>
              </a:rPr>
              <a:t>Rom. 1:15, 16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B) </a:t>
            </a:r>
            <a:r>
              <a:rPr lang="en-US" sz="2000" b="1" dirty="0" smtClean="0">
                <a:solidFill>
                  <a:prstClr val="black"/>
                </a:solidFill>
              </a:rPr>
              <a:t>Acts 6:7; 13:8 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C</a:t>
            </a:r>
            <a:r>
              <a:rPr lang="en-US" sz="2000" b="1" dirty="0">
                <a:solidFill>
                  <a:srgbClr val="C00000"/>
                </a:solidFill>
              </a:rPr>
              <a:t>) </a:t>
            </a:r>
            <a:r>
              <a:rPr lang="en-US" sz="2000" b="1" dirty="0" smtClean="0">
                <a:solidFill>
                  <a:prstClr val="black"/>
                </a:solidFill>
              </a:rPr>
              <a:t>Rom. 2:8; 1 Jn. 1:6, 7 </a:t>
            </a:r>
            <a:r>
              <a:rPr lang="en-US" sz="2000" b="1" dirty="0">
                <a:solidFill>
                  <a:srgbClr val="C00000"/>
                </a:solidFill>
              </a:rPr>
              <a:t>D) </a:t>
            </a:r>
            <a:r>
              <a:rPr lang="en-US" sz="2000" b="1" dirty="0" smtClean="0">
                <a:solidFill>
                  <a:prstClr val="black"/>
                </a:solidFill>
              </a:rPr>
              <a:t>Acts 6:4; Eph. 5:26 </a:t>
            </a:r>
            <a:r>
              <a:rPr lang="en-US" sz="2000" b="1" dirty="0">
                <a:solidFill>
                  <a:srgbClr val="C00000"/>
                </a:solidFill>
              </a:rPr>
              <a:t>E) </a:t>
            </a:r>
            <a:r>
              <a:rPr lang="en-US" sz="2000" b="1" dirty="0" smtClean="0">
                <a:solidFill>
                  <a:prstClr val="black"/>
                </a:solidFill>
              </a:rPr>
              <a:t>1 Tim. 4:16; Titus 2:10 </a:t>
            </a:r>
            <a:r>
              <a:rPr lang="en-US" sz="2000" b="1" dirty="0" smtClean="0">
                <a:solidFill>
                  <a:srgbClr val="FF0000"/>
                </a:solidFill>
              </a:rPr>
              <a:t>F) </a:t>
            </a:r>
            <a:r>
              <a:rPr lang="en-US" sz="2000" b="1" dirty="0" smtClean="0">
                <a:solidFill>
                  <a:prstClr val="black"/>
                </a:solidFill>
              </a:rPr>
              <a:t>2 Cor. 3:8</a:t>
            </a:r>
            <a:endParaRPr lang="en-US" sz="2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935889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Cecil Willis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No sharp gospel-doctrine differentiation is found in the New Testament. The gospel is to be preached to both saints (Rom. 1:7,15,16) and sinners (Mk. 16:15,16). The doctrine is to be preached to both saints (1 Cor. 4:17; Col. 3:17; 2 Tim. 4:2; Acts 2:42) and to sinners (Rom. 6:17,18; Acts 5:28; 13:5,7,8,10,12; 17:19). In the New Testament, things which are in some places called </a:t>
            </a:r>
            <a:r>
              <a:rPr lang="en-US" dirty="0" smtClean="0"/>
              <a:t>‘gospel’ </a:t>
            </a:r>
            <a:r>
              <a:rPr lang="en-US" dirty="0"/>
              <a:t>are in other places called </a:t>
            </a:r>
            <a:r>
              <a:rPr lang="en-US" dirty="0" smtClean="0"/>
              <a:t>‘doctrine’ </a:t>
            </a:r>
            <a:r>
              <a:rPr lang="en-US" dirty="0"/>
              <a:t>(see Rom. 6:17,18 and 1 Cor. 15:1-4; Rom. 1:16). And that which matures the Christian is called both </a:t>
            </a:r>
            <a:r>
              <a:rPr lang="en-US" dirty="0" smtClean="0"/>
              <a:t>‘gospel’ </a:t>
            </a:r>
            <a:r>
              <a:rPr lang="en-US" dirty="0"/>
              <a:t>(Gal. 2:14; Eph. 6:15; 1 Tim. 1:10, 11) and </a:t>
            </a:r>
            <a:r>
              <a:rPr lang="en-US" dirty="0" smtClean="0"/>
              <a:t>‘doctrine’ </a:t>
            </a:r>
            <a:r>
              <a:rPr lang="en-US" dirty="0"/>
              <a:t>(Matt. 28:20; Acts 2:42</a:t>
            </a:r>
            <a:r>
              <a:rPr lang="en-US" dirty="0" smtClean="0"/>
              <a:t>).”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172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Guardian of </a:t>
            </a:r>
            <a:r>
              <a:rPr lang="en-US" i="1" dirty="0" smtClean="0"/>
              <a:t>Truth, </a:t>
            </a:r>
            <a:r>
              <a:rPr lang="en-US" dirty="0"/>
              <a:t>XXXVI: 1, pp. </a:t>
            </a:r>
            <a:r>
              <a:rPr lang="en-US" dirty="0" smtClean="0"/>
              <a:t>13-15, January </a:t>
            </a:r>
            <a:r>
              <a:rPr lang="en-US" dirty="0"/>
              <a:t>2, 1992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6172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781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7924800" cy="624840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C000"/>
                </a:solidFill>
              </a:rPr>
              <a:t>Will you “receive” the gospel in baptism today to be forgiven of “sins” (1 Cor. 15:1, 3; Acts 18:8)?</a:t>
            </a:r>
          </a:p>
          <a:p>
            <a:pPr marL="1371600" lvl="1" indent="-548640">
              <a:lnSpc>
                <a:spcPct val="150000"/>
              </a:lnSpc>
              <a:buClr>
                <a:srgbClr val="FFFF00"/>
              </a:buClr>
              <a:buSzPct val="110000"/>
              <a:buFont typeface="Wingdings" pitchFamily="2" charset="2"/>
              <a:buChar char="þ"/>
            </a:pPr>
            <a:r>
              <a:rPr lang="en-US" dirty="0" smtClean="0"/>
              <a:t>Repent </a:t>
            </a:r>
            <a:r>
              <a:rPr lang="en-US" dirty="0"/>
              <a:t>and </a:t>
            </a:r>
            <a:r>
              <a:rPr lang="en-US" dirty="0" smtClean="0"/>
              <a:t>confess Christ?</a:t>
            </a:r>
            <a:endParaRPr lang="en-US" dirty="0"/>
          </a:p>
          <a:p>
            <a:pPr marL="1371600" lvl="1" indent="-548640">
              <a:lnSpc>
                <a:spcPct val="150000"/>
              </a:lnSpc>
              <a:buClr>
                <a:srgbClr val="FFFF00"/>
              </a:buClr>
              <a:buSzPct val="110000"/>
              <a:buFont typeface="Wingdings" pitchFamily="2" charset="2"/>
              <a:buChar char="þ"/>
            </a:pPr>
            <a:r>
              <a:rPr lang="en-US" dirty="0"/>
              <a:t>Baptism?</a:t>
            </a:r>
          </a:p>
          <a:p>
            <a:pPr lvl="2"/>
            <a:r>
              <a:rPr lang="en-US" sz="2800" dirty="0"/>
              <a:t>“For if when </a:t>
            </a:r>
            <a:r>
              <a:rPr lang="en-US" sz="2800" dirty="0">
                <a:solidFill>
                  <a:srgbClr val="FF0000"/>
                </a:solidFill>
              </a:rPr>
              <a:t>we were </a:t>
            </a:r>
            <a:r>
              <a:rPr lang="en-US" sz="2800" dirty="0"/>
              <a:t>enemies </a:t>
            </a:r>
            <a:r>
              <a:rPr lang="en-US" sz="2800" dirty="0">
                <a:solidFill>
                  <a:srgbClr val="FFC000"/>
                </a:solidFill>
              </a:rPr>
              <a:t>we were reconciled to God </a:t>
            </a:r>
            <a:r>
              <a:rPr lang="en-US" sz="2800" u="sng" dirty="0"/>
              <a:t>through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the death of His Son</a:t>
            </a:r>
            <a:r>
              <a:rPr lang="en-US" sz="2800" dirty="0"/>
              <a:t>…” (Rom. 5:10)</a:t>
            </a:r>
          </a:p>
          <a:p>
            <a:pPr lvl="2"/>
            <a:r>
              <a:rPr lang="en-US" sz="2800" dirty="0" smtClean="0"/>
              <a:t>WHEN: “baptized </a:t>
            </a:r>
            <a:r>
              <a:rPr lang="en-US" sz="2800" dirty="0"/>
              <a:t>into His death” (Rom. 6:3)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C000"/>
                </a:solidFill>
              </a:rPr>
              <a:t>Will you hold fast to the gospel to remain saved (1 Cor. 15:2)?</a:t>
            </a:r>
          </a:p>
        </p:txBody>
      </p:sp>
    </p:spTree>
    <p:extLst>
      <p:ext uri="{BB962C8B-B14F-4D97-AF65-F5344CB8AC3E}">
        <p14:creationId xmlns:p14="http://schemas.microsoft.com/office/powerpoint/2010/main" val="3648373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Gospel/Doctrine Division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dirty="0" smtClean="0"/>
              <a:t>Gospel/Doctrine division </a:t>
            </a:r>
            <a:br>
              <a:rPr lang="en-US" sz="3600" b="1" dirty="0" smtClean="0"/>
            </a:br>
            <a:r>
              <a:rPr lang="en-US" sz="3200" dirty="0" smtClean="0"/>
              <a:t>(gospel important, doctrine unimportant, unity and diversity)</a:t>
            </a:r>
          </a:p>
          <a:p>
            <a:pPr lvl="1"/>
            <a:r>
              <a:rPr lang="en-US" sz="3600" dirty="0" smtClean="0"/>
              <a:t>Faith in death, burial and resurrection of Christ is the “core gospel” (1 Cor. 15:1-4)</a:t>
            </a:r>
          </a:p>
          <a:p>
            <a:pPr lvl="1"/>
            <a:r>
              <a:rPr lang="en-US" sz="3600" dirty="0" smtClean="0"/>
              <a:t>A Neo-Calvinistic infection</a:t>
            </a:r>
          </a:p>
          <a:p>
            <a:pPr lvl="2"/>
            <a:r>
              <a:rPr lang="en-US" sz="3600" dirty="0" smtClean="0"/>
              <a:t>Like justification by faith alone; gospel is death, burial, and resurrection alone</a:t>
            </a:r>
          </a:p>
          <a:p>
            <a:pPr lvl="1"/>
            <a:r>
              <a:rPr lang="en-US" sz="3600" dirty="0" smtClean="0"/>
              <a:t>Result: broadened fellowship &amp; soft preaching</a:t>
            </a:r>
          </a:p>
        </p:txBody>
      </p:sp>
    </p:spTree>
    <p:extLst>
      <p:ext uri="{BB962C8B-B14F-4D97-AF65-F5344CB8AC3E}">
        <p14:creationId xmlns:p14="http://schemas.microsoft.com/office/powerpoint/2010/main" val="37506070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The Disease In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Neo-Calvinism</a:t>
            </a:r>
            <a:r>
              <a:rPr lang="en-US" dirty="0"/>
              <a:t> </a:t>
            </a:r>
            <a:r>
              <a:rPr lang="en-US" sz="4400" dirty="0" smtClean="0">
                <a:latin typeface="Chiller" pitchFamily="82" charset="0"/>
              </a:rPr>
              <a:t>infection</a:t>
            </a:r>
            <a:endParaRPr lang="en-US" dirty="0" smtClean="0">
              <a:latin typeface="Chiller" pitchFamily="82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Gospel/Doctrine division </a:t>
            </a:r>
            <a:br>
              <a:rPr lang="en-US" b="1" dirty="0" smtClean="0"/>
            </a:br>
            <a:r>
              <a:rPr lang="en-US" sz="2500" dirty="0" smtClean="0"/>
              <a:t>(gospel important and defined as only death, burial and resurrection, anything else is doctrine and unimportant)</a:t>
            </a:r>
          </a:p>
          <a:p>
            <a:pPr lvl="2"/>
            <a:r>
              <a:rPr lang="en-US" sz="3200" dirty="0" err="1" smtClean="0"/>
              <a:t>Nehemias</a:t>
            </a:r>
            <a:r>
              <a:rPr lang="en-US" sz="3200" dirty="0" smtClean="0"/>
              <a:t> A. </a:t>
            </a:r>
            <a:r>
              <a:rPr lang="en-US" sz="3200" dirty="0" err="1" smtClean="0"/>
              <a:t>Hayuhay</a:t>
            </a:r>
            <a:r>
              <a:rPr lang="en-US" sz="3200" dirty="0" smtClean="0"/>
              <a:t>, “</a:t>
            </a:r>
            <a:r>
              <a:rPr lang="en-US" sz="3200" dirty="0"/>
              <a:t>As I observed from our exchanges that you are more concern on </a:t>
            </a:r>
            <a:r>
              <a:rPr lang="en-US" sz="3200" dirty="0" err="1"/>
              <a:t>MDR</a:t>
            </a:r>
            <a:r>
              <a:rPr lang="en-US" sz="3200" dirty="0"/>
              <a:t> rather than </a:t>
            </a:r>
            <a:r>
              <a:rPr lang="en-US" sz="3200" dirty="0" err="1"/>
              <a:t>DBR</a:t>
            </a:r>
            <a:r>
              <a:rPr lang="en-US" sz="3200" dirty="0"/>
              <a:t>. Remember that the power of God for Salvation is the </a:t>
            </a:r>
            <a:r>
              <a:rPr lang="en-US" sz="3200" dirty="0" err="1"/>
              <a:t>DBR</a:t>
            </a:r>
            <a:r>
              <a:rPr lang="en-US" sz="3200" dirty="0"/>
              <a:t> (Gospel</a:t>
            </a:r>
            <a:r>
              <a:rPr lang="en-US" sz="3200" dirty="0" smtClean="0"/>
              <a:t>)” (email exchange, 3/25/04)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096000"/>
            <a:ext cx="794159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Defines the “Gospel” too narrowly!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67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1 Corinthians 15:1-4 and The Gospel?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were the Corinthians denying?</a:t>
            </a:r>
          </a:p>
          <a:p>
            <a:pPr lvl="1">
              <a:buSzPct val="150000"/>
              <a:buFont typeface="Arial Narrow" pitchFamily="34" charset="0"/>
              <a:buChar char="□"/>
            </a:pPr>
            <a:r>
              <a:rPr lang="en-US" sz="3200" dirty="0" smtClean="0"/>
              <a:t>The resurrection of Jesus Christ?</a:t>
            </a:r>
          </a:p>
          <a:p>
            <a:pPr lvl="1">
              <a:buSzPct val="150000"/>
              <a:buFont typeface="Arial Narrow" pitchFamily="34" charset="0"/>
              <a:buChar char="□"/>
            </a:pPr>
            <a:r>
              <a:rPr lang="en-US" sz="3200" dirty="0" smtClean="0"/>
              <a:t>The future bodily resurrection of Christians?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6670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ym typeface="Wingdings"/>
              </a:rPr>
              <a:t>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77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1 Corinthians 15:1-4 and The Gospel?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Denying the </a:t>
            </a:r>
            <a:r>
              <a:rPr lang="en-US" sz="3200" dirty="0"/>
              <a:t>C</a:t>
            </a:r>
            <a:r>
              <a:rPr lang="en-US" sz="3200" dirty="0" smtClean="0"/>
              <a:t>hristian’s bodily resurrection</a:t>
            </a:r>
          </a:p>
          <a:p>
            <a:r>
              <a:rPr lang="en-US" sz="3200" dirty="0" smtClean="0"/>
              <a:t>Paul begins his answer indirectly…</a:t>
            </a:r>
          </a:p>
          <a:p>
            <a:pPr lvl="1"/>
            <a:r>
              <a:rPr lang="en-US" dirty="0" smtClean="0"/>
              <a:t>They had heard and </a:t>
            </a:r>
            <a:r>
              <a:rPr lang="en-US" b="1" dirty="0" smtClean="0"/>
              <a:t>“received” </a:t>
            </a:r>
            <a:r>
              <a:rPr lang="en-US" dirty="0" smtClean="0"/>
              <a:t>the news of Jesus Christ’s death and resurrection</a:t>
            </a:r>
          </a:p>
          <a:p>
            <a:pPr lvl="2"/>
            <a:r>
              <a:rPr lang="en-US" dirty="0" smtClean="0"/>
              <a:t>“I declared to you the gospel” (15:1)</a:t>
            </a:r>
          </a:p>
          <a:p>
            <a:pPr lvl="2"/>
            <a:r>
              <a:rPr lang="en-US" dirty="0" smtClean="0"/>
              <a:t>“which also you received” (15:1)</a:t>
            </a:r>
          </a:p>
          <a:p>
            <a:pPr lvl="2"/>
            <a:r>
              <a:rPr lang="en-US" dirty="0" smtClean="0"/>
              <a:t>“and in which you stand” (15:1)</a:t>
            </a:r>
          </a:p>
          <a:p>
            <a:pPr lvl="2"/>
            <a:r>
              <a:rPr lang="en-US" dirty="0" smtClean="0"/>
              <a:t>“I delivered to you first of all that which I also received” (15:3)</a:t>
            </a:r>
          </a:p>
        </p:txBody>
      </p:sp>
    </p:spTree>
    <p:extLst>
      <p:ext uri="{BB962C8B-B14F-4D97-AF65-F5344CB8AC3E}">
        <p14:creationId xmlns:p14="http://schemas.microsoft.com/office/powerpoint/2010/main" val="1455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1 Corinthians 15:1-4 and The Gospel?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77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The rejection of the Christian’s resurrection was held by some (15:12)</a:t>
            </a:r>
          </a:p>
          <a:p>
            <a:r>
              <a:rPr lang="en-US" dirty="0" smtClean="0"/>
              <a:t>Was not </a:t>
            </a:r>
            <a:r>
              <a:rPr lang="en-US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DIRECTLY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rejecting Jesus’ resurrection</a:t>
            </a:r>
          </a:p>
          <a:p>
            <a:pPr lvl="1"/>
            <a:r>
              <a:rPr lang="en-US" dirty="0" smtClean="0"/>
              <a:t>YET, in denying the resurrection one denies Jesus’ resurrection (15:13ff)</a:t>
            </a:r>
          </a:p>
          <a:p>
            <a:r>
              <a:rPr lang="en-US" dirty="0" smtClean="0"/>
              <a:t>“Do </a:t>
            </a:r>
            <a:r>
              <a:rPr lang="en-US" dirty="0"/>
              <a:t>not be deceived: </a:t>
            </a:r>
            <a:r>
              <a:rPr lang="en-US" dirty="0" smtClean="0"/>
              <a:t>‘Evil </a:t>
            </a:r>
            <a:r>
              <a:rPr lang="en-US" dirty="0"/>
              <a:t>company corrupts good </a:t>
            </a:r>
            <a:r>
              <a:rPr lang="en-US" dirty="0" smtClean="0"/>
              <a:t>habits’” (15:33)</a:t>
            </a:r>
            <a:endParaRPr lang="en-US" dirty="0"/>
          </a:p>
          <a:p>
            <a:pPr lvl="1"/>
            <a:r>
              <a:rPr lang="en-US" dirty="0" smtClean="0"/>
              <a:t>is written in connection with a doctrinal perversion and not a moral one—it matters what we believe!</a:t>
            </a:r>
          </a:p>
        </p:txBody>
      </p:sp>
    </p:spTree>
    <p:extLst>
      <p:ext uri="{BB962C8B-B14F-4D97-AF65-F5344CB8AC3E}">
        <p14:creationId xmlns:p14="http://schemas.microsoft.com/office/powerpoint/2010/main" val="25662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81000"/>
            <a:ext cx="7924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</a:rPr>
              <a:t>“For I delivered to you first of all that which I also received: that Christ died 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>for our sins </a:t>
            </a:r>
            <a:r>
              <a:rPr lang="en-US" sz="3600" dirty="0">
                <a:solidFill>
                  <a:schemeClr val="tx2"/>
                </a:solidFill>
              </a:rPr>
              <a:t>according to the </a:t>
            </a:r>
            <a:r>
              <a:rPr lang="en-US" sz="3600" dirty="0" smtClean="0">
                <a:solidFill>
                  <a:schemeClr val="tx2"/>
                </a:solidFill>
              </a:rPr>
              <a:t>Scriptures” (1:3)</a:t>
            </a:r>
            <a:endParaRPr lang="en-US" sz="3600" dirty="0">
              <a:solidFill>
                <a:schemeClr val="tx2"/>
              </a:solidFill>
            </a:endParaRPr>
          </a:p>
          <a:p>
            <a:pPr lvl="1"/>
            <a:r>
              <a:rPr lang="en-US" sz="3600" dirty="0" smtClean="0">
                <a:solidFill>
                  <a:schemeClr val="tx2"/>
                </a:solidFill>
              </a:rPr>
              <a:t>In preaching the death of Christ (</a:t>
            </a:r>
            <a:r>
              <a:rPr lang="en-US" sz="3600" u="sng" dirty="0" err="1" smtClean="0">
                <a:solidFill>
                  <a:schemeClr val="tx2"/>
                </a:solidFill>
              </a:rPr>
              <a:t>D</a:t>
            </a:r>
            <a:r>
              <a:rPr lang="en-US" sz="3600" dirty="0" err="1" smtClean="0">
                <a:solidFill>
                  <a:schemeClr val="tx2"/>
                </a:solidFill>
              </a:rPr>
              <a:t>br</a:t>
            </a:r>
            <a:r>
              <a:rPr lang="en-US" sz="3600" dirty="0" smtClean="0">
                <a:solidFill>
                  <a:schemeClr val="tx2"/>
                </a:solidFill>
              </a:rPr>
              <a:t>), the gospel charges man a </a:t>
            </a:r>
            <a:r>
              <a:rPr lang="en-US" sz="3600" dirty="0" smtClean="0"/>
              <a:t>sinner</a:t>
            </a:r>
          </a:p>
          <a:p>
            <a:pPr lvl="1"/>
            <a:r>
              <a:rPr lang="en-US" sz="3600" dirty="0" smtClean="0">
                <a:solidFill>
                  <a:schemeClr val="tx2"/>
                </a:solidFill>
              </a:rPr>
              <a:t>In denying the resurrection of Christ (</a:t>
            </a:r>
            <a:r>
              <a:rPr lang="en-US" sz="3600" dirty="0" err="1" smtClean="0">
                <a:solidFill>
                  <a:schemeClr val="tx2"/>
                </a:solidFill>
              </a:rPr>
              <a:t>db</a:t>
            </a:r>
            <a:r>
              <a:rPr lang="en-US" sz="3600" u="sng" dirty="0" err="1" smtClean="0">
                <a:solidFill>
                  <a:schemeClr val="tx2"/>
                </a:solidFill>
              </a:rPr>
              <a:t>R</a:t>
            </a:r>
            <a:r>
              <a:rPr lang="en-US" sz="3600" dirty="0" smtClean="0">
                <a:solidFill>
                  <a:schemeClr val="tx2"/>
                </a:solidFill>
              </a:rPr>
              <a:t>), the gospel condemns all are hopelessly lost under </a:t>
            </a:r>
            <a:r>
              <a:rPr lang="en-US" sz="3600" dirty="0" smtClean="0"/>
              <a:t>sin</a:t>
            </a:r>
            <a:r>
              <a:rPr lang="en-US" sz="3600" dirty="0" smtClean="0">
                <a:solidFill>
                  <a:schemeClr val="tx2"/>
                </a:solidFill>
              </a:rPr>
              <a:t> (15:17)</a:t>
            </a:r>
          </a:p>
        </p:txBody>
      </p:sp>
    </p:spTree>
    <p:extLst>
      <p:ext uri="{BB962C8B-B14F-4D97-AF65-F5344CB8AC3E}">
        <p14:creationId xmlns:p14="http://schemas.microsoft.com/office/powerpoint/2010/main" val="371107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81000"/>
            <a:ext cx="79248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</a:rPr>
              <a:t>“For I delivered to you first of all that which I also received: that Christ died 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>for our sins </a:t>
            </a:r>
            <a:r>
              <a:rPr lang="en-US" sz="3600" dirty="0">
                <a:solidFill>
                  <a:schemeClr val="tx2"/>
                </a:solidFill>
              </a:rPr>
              <a:t>according to the </a:t>
            </a:r>
            <a:r>
              <a:rPr lang="en-US" sz="3600" dirty="0" smtClean="0">
                <a:solidFill>
                  <a:schemeClr val="tx2"/>
                </a:solidFill>
              </a:rPr>
              <a:t>Scriptures” (1:3)</a:t>
            </a:r>
            <a:endParaRPr lang="en-US" sz="3600" dirty="0">
              <a:solidFill>
                <a:schemeClr val="tx2"/>
              </a:solidFill>
            </a:endParaRPr>
          </a:p>
          <a:p>
            <a:pPr lvl="1"/>
            <a:r>
              <a:rPr lang="en-US" sz="3600" dirty="0" smtClean="0"/>
              <a:t>Cannot preach the (D) &amp; (R) of Christ without teaching the reason—SIN! </a:t>
            </a:r>
          </a:p>
          <a:p>
            <a:pPr lvl="2"/>
            <a:r>
              <a:rPr lang="en-US" sz="3400" dirty="0" smtClean="0"/>
              <a:t>Therefore preaching which calls people out of sin is </a:t>
            </a:r>
            <a:r>
              <a:rPr lang="en-US" sz="34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“gospel preaching”</a:t>
            </a:r>
          </a:p>
          <a:p>
            <a:pPr lvl="2"/>
            <a:r>
              <a:rPr lang="en-US" sz="3400" dirty="0" smtClean="0"/>
              <a:t>Those who do not preach against sin are not preaching the </a:t>
            </a:r>
            <a:r>
              <a:rPr lang="en-US" sz="34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“gospel”</a:t>
            </a:r>
          </a:p>
        </p:txBody>
      </p:sp>
    </p:spTree>
    <p:extLst>
      <p:ext uri="{BB962C8B-B14F-4D97-AF65-F5344CB8AC3E}">
        <p14:creationId xmlns:p14="http://schemas.microsoft.com/office/powerpoint/2010/main" val="27082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s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ue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cross2</Template>
  <TotalTime>3558</TotalTime>
  <Words>1616</Words>
  <Application>Microsoft Office PowerPoint</Application>
  <PresentationFormat>On-screen Show (4:3)</PresentationFormat>
  <Paragraphs>145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Arial Black</vt:lpstr>
      <vt:lpstr>Wingdings</vt:lpstr>
      <vt:lpstr>Eras Demi ITC</vt:lpstr>
      <vt:lpstr>Corbel</vt:lpstr>
      <vt:lpstr>Chiller</vt:lpstr>
      <vt:lpstr>Aharoni</vt:lpstr>
      <vt:lpstr>Calibri</vt:lpstr>
      <vt:lpstr>Arial Narrow</vt:lpstr>
      <vt:lpstr>Arno Pro Caption</vt:lpstr>
      <vt:lpstr>cross2</vt:lpstr>
      <vt:lpstr>Horizon</vt:lpstr>
      <vt:lpstr>1_Horizon</vt:lpstr>
      <vt:lpstr>bluegrey</vt:lpstr>
      <vt:lpstr>“The Grace Of God”</vt:lpstr>
      <vt:lpstr>Previously:</vt:lpstr>
      <vt:lpstr>Gospel/Doctrine Division</vt:lpstr>
      <vt:lpstr>Example of The Disease In The Church</vt:lpstr>
      <vt:lpstr>1 Corinthians 15:1-4 and The Gospel?</vt:lpstr>
      <vt:lpstr>1 Corinthians 15:1-4 and The Gospel?</vt:lpstr>
      <vt:lpstr>1 Corinthians 15:1-4 and The Gospel?</vt:lpstr>
      <vt:lpstr>PowerPoint Presentation</vt:lpstr>
      <vt:lpstr>PowerPoint Presentation</vt:lpstr>
      <vt:lpstr>PowerPoint Presentation</vt:lpstr>
      <vt:lpstr>Galatians 1:6-9</vt:lpstr>
      <vt:lpstr>Galatians 1:6-9</vt:lpstr>
      <vt:lpstr>No “Gospel-Doctrine” Distinction In 1st Century</vt:lpstr>
      <vt:lpstr>No “Gospel-Doctrine” Distinction In 1st Century</vt:lpstr>
      <vt:lpstr>No “Gospel-Doctrine” Distinction In 1st Century</vt:lpstr>
      <vt:lpstr>Therefore, The Death, Burial, and Resurrection of Christ requires</vt:lpstr>
      <vt:lpstr>Therefore, The Death, Burial, and Resurrection of Christ requires</vt:lpstr>
      <vt:lpstr>“What  Is Doctrinal” Is Indivisibly Connected To “What Is Gospel”</vt:lpstr>
      <vt:lpstr>Hence:</vt:lpstr>
      <vt:lpstr>Why Did They Preach Against it?</vt:lpstr>
      <vt:lpstr>When the Corinthians Received The Death, Burial and Resurrection of Christ</vt:lpstr>
      <vt:lpstr>Differing Designations;  Same Substance</vt:lpstr>
      <vt:lpstr>Cecil Willis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Grace Of God”</dc:title>
  <dc:creator>Steven J. Wallace</dc:creator>
  <cp:lastModifiedBy>Steven J. Wallace</cp:lastModifiedBy>
  <cp:revision>98</cp:revision>
  <dcterms:created xsi:type="dcterms:W3CDTF">2012-11-15T21:44:46Z</dcterms:created>
  <dcterms:modified xsi:type="dcterms:W3CDTF">2016-03-04T00:25:02Z</dcterms:modified>
</cp:coreProperties>
</file>